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5" r:id="rId2"/>
    <p:sldId id="295" r:id="rId3"/>
    <p:sldId id="319" r:id="rId4"/>
    <p:sldId id="308" r:id="rId5"/>
    <p:sldId id="309" r:id="rId6"/>
    <p:sldId id="324" r:id="rId7"/>
    <p:sldId id="310" r:id="rId8"/>
    <p:sldId id="311" r:id="rId9"/>
    <p:sldId id="312" r:id="rId10"/>
    <p:sldId id="313" r:id="rId11"/>
    <p:sldId id="315" r:id="rId12"/>
    <p:sldId id="314" r:id="rId13"/>
    <p:sldId id="318" r:id="rId14"/>
    <p:sldId id="296" r:id="rId15"/>
    <p:sldId id="297" r:id="rId16"/>
    <p:sldId id="299" r:id="rId17"/>
    <p:sldId id="302" r:id="rId18"/>
    <p:sldId id="349" r:id="rId19"/>
    <p:sldId id="339" r:id="rId20"/>
    <p:sldId id="320" r:id="rId21"/>
    <p:sldId id="303" r:id="rId22"/>
    <p:sldId id="304" r:id="rId23"/>
    <p:sldId id="305" r:id="rId24"/>
    <p:sldId id="344" r:id="rId25"/>
    <p:sldId id="306" r:id="rId26"/>
    <p:sldId id="307" r:id="rId27"/>
    <p:sldId id="350" r:id="rId28"/>
    <p:sldId id="343" r:id="rId29"/>
    <p:sldId id="347" r:id="rId30"/>
    <p:sldId id="348" r:id="rId31"/>
    <p:sldId id="346" r:id="rId32"/>
    <p:sldId id="29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8C4"/>
    <a:srgbClr val="C4E3FC"/>
    <a:srgbClr val="BCD8D2"/>
    <a:srgbClr val="9CBA72"/>
    <a:srgbClr val="CAC29E"/>
    <a:srgbClr val="F5F3EC"/>
    <a:srgbClr val="73A4A0"/>
    <a:srgbClr val="9BA4A0"/>
    <a:srgbClr val="E0E0E0"/>
    <a:srgbClr val="960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Objects="1" showGuides="1">
      <p:cViewPr varScale="1">
        <p:scale>
          <a:sx n="80" d="100"/>
          <a:sy n="80" d="100"/>
        </p:scale>
        <p:origin x="824" y="52"/>
      </p:cViewPr>
      <p:guideLst>
        <p:guide orient="horz" pos="249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B6557-42A3-C742-97F3-E41E80E67ACF}" type="datetime1">
              <a:rPr lang="nb-NO" smtClean="0"/>
              <a:t>28.10.2020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2E30-63E7-5F46-96F8-556148ADF38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56728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6E22B-BCBB-7147-99AA-B317C72E75C7}" type="datetime1">
              <a:rPr lang="nb-NO" smtClean="0"/>
              <a:t>28.10.2020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6DF40-2DF6-334F-B8BE-BFB91460B8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8834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00"/>
            <a:ext cx="8534400" cy="177482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46427"/>
            <a:ext cx="8534400" cy="358773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Telemarksforsking_logo_CMYK_til_Word_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" y="399132"/>
            <a:ext cx="2895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4648466"/>
            <a:ext cx="9144000" cy="2209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2" name="Picture 11" descr="iStock_000003349303Medium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0" b="35287"/>
          <a:stretch/>
        </p:blipFill>
        <p:spPr>
          <a:xfrm>
            <a:off x="185738" y="3645024"/>
            <a:ext cx="8792114" cy="3035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9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0" y="-1"/>
            <a:ext cx="9152219" cy="68589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5" name="Picture 4" descr="Telemarksforsking_logo_NEG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0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15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" y="0"/>
            <a:ext cx="9150886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5" name="Picture 4" descr="Telemarksforsking_logo_NEG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0512" cy="688020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5" name="Picture 4" descr="Telemarksforsking_logo_NEG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79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3085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5" name="Picture 4" descr="Telemarksforsking_logo_NEG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1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8022857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r="760"/>
          <a:stretch/>
        </p:blipFill>
        <p:spPr>
          <a:xfrm>
            <a:off x="0" y="-1"/>
            <a:ext cx="9144000" cy="68674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5" name="Picture 4" descr="Telemarksforsking_logo_NEG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88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0512" cy="688020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5" name="Picture 4" descr="Telemarksforsking_logo_NEG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5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osk_i_hand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4" r="20446"/>
          <a:stretch/>
        </p:blipFill>
        <p:spPr>
          <a:xfrm>
            <a:off x="-12411" y="-1"/>
            <a:ext cx="9156412" cy="6858001"/>
          </a:xfrm>
          <a:prstGeom prst="rect">
            <a:avLst/>
          </a:prstGeom>
        </p:spPr>
      </p:pic>
      <p:pic>
        <p:nvPicPr>
          <p:cNvPr id="5" name="Picture 4" descr="Telemarksforsking_logo_RGB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2"/>
            <a:ext cx="2895599" cy="50883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646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jetti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" y="0"/>
            <a:ext cx="9172211" cy="68739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8" name="Picture 7" descr="Telemarksforsking_logo_NEG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3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03349303Mediu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0"/>
            <a:ext cx="9144000" cy="611673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4509120"/>
            <a:ext cx="8785225" cy="2180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0" name="Picture 9" descr="Telemarksforsking_logo_RGB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2"/>
            <a:ext cx="2895599" cy="5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81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lemarksforsking_illustrasjon_tapet_A4_CMYK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13061" r="10304" b="50741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5" name="Picture 8" descr="Telemarksforsking_logo_CMYK_til_Word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" y="399132"/>
            <a:ext cx="2895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326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648466"/>
            <a:ext cx="9144000" cy="2209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2" name="Picture 11" descr="iStock_000008287624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9837"/>
          <a:stretch/>
        </p:blipFill>
        <p:spPr>
          <a:xfrm>
            <a:off x="4483100" y="3645024"/>
            <a:ext cx="4491913" cy="3035545"/>
          </a:xfrm>
          <a:prstGeom prst="rect">
            <a:avLst/>
          </a:prstGeom>
        </p:spPr>
      </p:pic>
      <p:pic>
        <p:nvPicPr>
          <p:cNvPr id="13" name="Picture 12" descr="iStock_000008287624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9837"/>
          <a:stretch/>
        </p:blipFill>
        <p:spPr>
          <a:xfrm flipH="1">
            <a:off x="186267" y="3645024"/>
            <a:ext cx="4394546" cy="3035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00"/>
            <a:ext cx="8534400" cy="177482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46427"/>
            <a:ext cx="8534400" cy="358773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Telemarksforsking_logo_CMYK_til_Word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" y="399132"/>
            <a:ext cx="2895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966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371601"/>
            <a:ext cx="7416824" cy="42176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Clr>
                <a:srgbClr val="9CBA72"/>
              </a:buClr>
              <a:buNone/>
              <a:defRPr sz="2400" i="1">
                <a:solidFill>
                  <a:srgbClr val="9CBA72"/>
                </a:solidFill>
                <a:latin typeface="Georgia"/>
                <a:cs typeface="Georgia"/>
              </a:defRPr>
            </a:lvl1pPr>
            <a:lvl2pPr marL="457200" indent="0" algn="ctr">
              <a:buClr>
                <a:srgbClr val="9CBA72"/>
              </a:buClr>
              <a:buNone/>
              <a:defRPr/>
            </a:lvl2pPr>
            <a:lvl3pPr marL="914400" indent="0" algn="ctr">
              <a:buClr>
                <a:srgbClr val="9CBA72"/>
              </a:buClr>
              <a:buNone/>
              <a:defRPr/>
            </a:lvl3pPr>
            <a:lvl4pPr marL="1371600" indent="0" algn="ctr">
              <a:buClr>
                <a:srgbClr val="9CBA72"/>
              </a:buClr>
              <a:buNone/>
              <a:defRPr/>
            </a:lvl4pPr>
            <a:lvl5pPr marL="1828800" indent="0" algn="ctr">
              <a:buClr>
                <a:srgbClr val="9CBA72"/>
              </a:buClr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58982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185738" y="349250"/>
            <a:ext cx="8785225" cy="4762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85738" y="174625"/>
            <a:ext cx="8785225" cy="6515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CBA72"/>
              </a:buClr>
              <a:defRPr/>
            </a:lvl1pPr>
            <a:lvl2pPr>
              <a:buClr>
                <a:srgbClr val="9CBA72"/>
              </a:buClr>
              <a:defRPr/>
            </a:lvl2pPr>
            <a:lvl3pPr>
              <a:buClr>
                <a:srgbClr val="9CBA72"/>
              </a:buClr>
              <a:defRPr/>
            </a:lvl3pPr>
            <a:lvl4pPr>
              <a:buClr>
                <a:srgbClr val="9CBA72"/>
              </a:buClr>
              <a:defRPr/>
            </a:lvl4pPr>
            <a:lvl5pPr>
              <a:buClr>
                <a:srgbClr val="9CBA72"/>
              </a:buClr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4800" y="1141412"/>
            <a:ext cx="853440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Picture 9" descr="Telemarksforsking_logo_NEG_til_tryk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390000"/>
            <a:ext cx="1440160" cy="2530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85738" y="174625"/>
            <a:ext cx="8785225" cy="6515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CBA72"/>
              </a:buClr>
              <a:defRPr/>
            </a:lvl1pPr>
            <a:lvl2pPr>
              <a:buClr>
                <a:srgbClr val="9CBA72"/>
              </a:buClr>
              <a:defRPr/>
            </a:lvl2pPr>
            <a:lvl3pPr>
              <a:buClr>
                <a:srgbClr val="9CBA72"/>
              </a:buClr>
              <a:defRPr/>
            </a:lvl3pPr>
            <a:lvl4pPr>
              <a:buClr>
                <a:srgbClr val="9CBA72"/>
              </a:buClr>
              <a:defRPr/>
            </a:lvl4pPr>
            <a:lvl5pPr>
              <a:buClr>
                <a:srgbClr val="9CBA72"/>
              </a:buClr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4800" y="1141412"/>
            <a:ext cx="853440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534400" cy="609600"/>
          </a:xfrm>
        </p:spPr>
        <p:txBody>
          <a:bodyPr anchor="t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04800" y="214825"/>
            <a:ext cx="8534400" cy="318575"/>
          </a:xfrm>
        </p:spPr>
        <p:txBody>
          <a:bodyPr>
            <a:normAutofit/>
          </a:bodyPr>
          <a:lstStyle>
            <a:lvl1pPr algn="ctr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64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Picture 11" descr="Telemarksforsking_logo_NEG_til_tryk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390000"/>
            <a:ext cx="1440160" cy="2530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185738" y="349250"/>
            <a:ext cx="8785225" cy="4762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85738" y="174625"/>
            <a:ext cx="8785225" cy="6515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038600" cy="4525963"/>
          </a:xfrm>
        </p:spPr>
        <p:txBody>
          <a:bodyPr/>
          <a:lstStyle>
            <a:lvl1pPr>
              <a:buClr>
                <a:srgbClr val="9CBA72"/>
              </a:buClr>
              <a:defRPr sz="2000"/>
            </a:lvl1pPr>
            <a:lvl2pPr>
              <a:buClr>
                <a:srgbClr val="9CBA72"/>
              </a:buClr>
              <a:defRPr sz="1800"/>
            </a:lvl2pPr>
            <a:lvl3pPr>
              <a:buClr>
                <a:srgbClr val="9CBA72"/>
              </a:buClr>
              <a:defRPr sz="1800"/>
            </a:lvl3pPr>
            <a:lvl4pPr>
              <a:buClr>
                <a:srgbClr val="9CBA72"/>
              </a:buClr>
              <a:defRPr sz="1400"/>
            </a:lvl4pPr>
            <a:lvl5pPr>
              <a:buClr>
                <a:srgbClr val="9CBA7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525963"/>
          </a:xfrm>
        </p:spPr>
        <p:txBody>
          <a:bodyPr/>
          <a:lstStyle>
            <a:lvl1pPr>
              <a:buClr>
                <a:srgbClr val="9CBA72"/>
              </a:buClr>
              <a:defRPr sz="2000"/>
            </a:lvl1pPr>
            <a:lvl2pPr>
              <a:buClr>
                <a:srgbClr val="9CBA72"/>
              </a:buClr>
              <a:defRPr sz="1800"/>
            </a:lvl2pPr>
            <a:lvl3pPr>
              <a:buClr>
                <a:srgbClr val="9CBA72"/>
              </a:buClr>
              <a:defRPr sz="1800"/>
            </a:lvl3pPr>
            <a:lvl4pPr>
              <a:buClr>
                <a:srgbClr val="9CBA72"/>
              </a:buClr>
              <a:defRPr sz="1400"/>
            </a:lvl4pPr>
            <a:lvl5pPr>
              <a:buClr>
                <a:srgbClr val="9CBA7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1141412"/>
            <a:ext cx="853440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Picture 10" descr="Telemarksforsking_logo_NEG_til_tryk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390000"/>
            <a:ext cx="1440160" cy="2530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3838"/>
            <a:ext cx="4040188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425" y="1493838"/>
            <a:ext cx="4041775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185738" y="349250"/>
            <a:ext cx="8785225" cy="4762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85738" y="174625"/>
            <a:ext cx="8785225" cy="6515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3838"/>
            <a:ext cx="4040188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75"/>
            <a:ext cx="4040188" cy="3951288"/>
          </a:xfrm>
        </p:spPr>
        <p:txBody>
          <a:bodyPr/>
          <a:lstStyle>
            <a:lvl1pPr>
              <a:buClr>
                <a:srgbClr val="9CBA72"/>
              </a:buClr>
              <a:defRPr sz="2000"/>
            </a:lvl1pPr>
            <a:lvl2pPr>
              <a:buClr>
                <a:srgbClr val="9CBA72"/>
              </a:buClr>
              <a:defRPr sz="1800"/>
            </a:lvl2pPr>
            <a:lvl3pPr>
              <a:buClr>
                <a:srgbClr val="9CBA72"/>
              </a:buClr>
              <a:defRPr sz="1800"/>
            </a:lvl3pPr>
            <a:lvl4pPr>
              <a:buClr>
                <a:srgbClr val="9CBA72"/>
              </a:buClr>
              <a:defRPr sz="1400"/>
            </a:lvl4pPr>
            <a:lvl5pPr>
              <a:buClr>
                <a:srgbClr val="9CBA7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425" y="1493838"/>
            <a:ext cx="4041775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25" y="2174875"/>
            <a:ext cx="4041775" cy="3951288"/>
          </a:xfrm>
        </p:spPr>
        <p:txBody>
          <a:bodyPr/>
          <a:lstStyle>
            <a:lvl1pPr>
              <a:buClr>
                <a:srgbClr val="9CBA72"/>
              </a:buClr>
              <a:defRPr sz="2000"/>
            </a:lvl1pPr>
            <a:lvl2pPr>
              <a:buClr>
                <a:srgbClr val="9CBA72"/>
              </a:buClr>
              <a:defRPr sz="1800"/>
            </a:lvl2pPr>
            <a:lvl3pPr>
              <a:buClr>
                <a:srgbClr val="9CBA72"/>
              </a:buClr>
              <a:defRPr sz="1800"/>
            </a:lvl3pPr>
            <a:lvl4pPr>
              <a:buClr>
                <a:srgbClr val="9CBA72"/>
              </a:buClr>
              <a:defRPr sz="1400"/>
            </a:lvl4pPr>
            <a:lvl5pPr>
              <a:buClr>
                <a:srgbClr val="9CBA7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1141412"/>
            <a:ext cx="853440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Picture 12" descr="Telemarksforsking_logo_NEG_til_tryk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390000"/>
            <a:ext cx="1440160" cy="2530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85738" y="349250"/>
            <a:ext cx="8785225" cy="4762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5738" y="174625"/>
            <a:ext cx="8785225" cy="6515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1141412"/>
            <a:ext cx="853440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8" descr="Telemarksforsking_logo_NEG_til_tryk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390000"/>
            <a:ext cx="1440160" cy="2530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648466"/>
            <a:ext cx="9144000" cy="2209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4" name="Picture 13" descr="iStock_000008022857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r="-1129" b="8030"/>
          <a:stretch/>
        </p:blipFill>
        <p:spPr>
          <a:xfrm>
            <a:off x="185738" y="3645024"/>
            <a:ext cx="4487862" cy="3035545"/>
          </a:xfrm>
          <a:prstGeom prst="rect">
            <a:avLst/>
          </a:prstGeom>
        </p:spPr>
      </p:pic>
      <p:pic>
        <p:nvPicPr>
          <p:cNvPr id="15" name="Picture 14" descr="iStock_000008022857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r="760" b="8030"/>
          <a:stretch/>
        </p:blipFill>
        <p:spPr>
          <a:xfrm flipH="1">
            <a:off x="4579938" y="3645024"/>
            <a:ext cx="4394730" cy="3035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00"/>
            <a:ext cx="8534400" cy="177482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46427"/>
            <a:ext cx="8534400" cy="358773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pic>
        <p:nvPicPr>
          <p:cNvPr id="10" name="Picture 8" descr="Telemarksforsking_logo_CMYK_til_Word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" y="399132"/>
            <a:ext cx="2895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26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5738" y="174625"/>
            <a:ext cx="8785225" cy="6515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534400" cy="609600"/>
          </a:xfrm>
        </p:spPr>
        <p:txBody>
          <a:bodyPr anchor="t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1141412"/>
            <a:ext cx="8534400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04800" y="214825"/>
            <a:ext cx="8534400" cy="318575"/>
          </a:xfrm>
        </p:spPr>
        <p:txBody>
          <a:bodyPr>
            <a:normAutofit/>
          </a:bodyPr>
          <a:lstStyle>
            <a:lvl1pPr algn="ctr">
              <a:buNone/>
              <a:defRPr sz="14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Picture 9" descr="Telemarksforsking_logo_NEG_til_tryk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390000"/>
            <a:ext cx="1440160" cy="2530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14AF08-E40A-C045-91E4-297BC0673CD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648466"/>
            <a:ext cx="9144000" cy="2209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2" name="Picture 11" descr="IMG_088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421" b="7823"/>
          <a:stretch/>
        </p:blipFill>
        <p:spPr>
          <a:xfrm>
            <a:off x="185737" y="3645024"/>
            <a:ext cx="4500563" cy="3035546"/>
          </a:xfrm>
          <a:prstGeom prst="rect">
            <a:avLst/>
          </a:prstGeom>
        </p:spPr>
      </p:pic>
      <p:pic>
        <p:nvPicPr>
          <p:cNvPr id="17" name="Picture 16" descr="IMG_088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3"/>
          <a:stretch/>
        </p:blipFill>
        <p:spPr>
          <a:xfrm flipH="1">
            <a:off x="4571470" y="3645024"/>
            <a:ext cx="4394201" cy="3035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00"/>
            <a:ext cx="8534400" cy="177482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46427"/>
            <a:ext cx="8534400" cy="358773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pic>
        <p:nvPicPr>
          <p:cNvPr id="10" name="Picture 8" descr="Telemarksforsking_logo_CMYK_til_Word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" y="399132"/>
            <a:ext cx="2895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80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648466"/>
            <a:ext cx="9144000" cy="2209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5" name="Picture 14" descr="IMG_197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3" b="7756"/>
          <a:stretch/>
        </p:blipFill>
        <p:spPr>
          <a:xfrm flipH="1">
            <a:off x="185736" y="3645023"/>
            <a:ext cx="4513263" cy="3035547"/>
          </a:xfrm>
          <a:prstGeom prst="rect">
            <a:avLst/>
          </a:prstGeom>
        </p:spPr>
      </p:pic>
      <p:pic>
        <p:nvPicPr>
          <p:cNvPr id="13" name="Picture 12" descr="IMG_197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"/>
          <a:stretch/>
        </p:blipFill>
        <p:spPr>
          <a:xfrm>
            <a:off x="4570286" y="3645023"/>
            <a:ext cx="4394202" cy="3037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00"/>
            <a:ext cx="8534400" cy="177482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46427"/>
            <a:ext cx="8534400" cy="358773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pic>
        <p:nvPicPr>
          <p:cNvPr id="10" name="Picture 8" descr="Telemarksforsking_logo_CMYK_til_Word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" y="399132"/>
            <a:ext cx="2895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60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648466"/>
            <a:ext cx="9144000" cy="2209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2" name="Picture 11" descr="P1040138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4" b="8087"/>
          <a:stretch/>
        </p:blipFill>
        <p:spPr>
          <a:xfrm>
            <a:off x="169464" y="3645022"/>
            <a:ext cx="8795024" cy="3035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00"/>
            <a:ext cx="8534400" cy="177482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46427"/>
            <a:ext cx="8534400" cy="358773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pic>
        <p:nvPicPr>
          <p:cNvPr id="10" name="Picture 8" descr="Telemarksforsking_logo_CMYK_til_Word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" y="399132"/>
            <a:ext cx="2895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85738" y="1141412"/>
            <a:ext cx="8785225" cy="1588"/>
          </a:xfrm>
          <a:prstGeom prst="line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9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CBA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5" name="Picture 4" descr="Telemarksforsking_logo_NEG_til_tryk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83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4013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5" name="Picture 4" descr="Telemarksforsking_logo_NEG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1"/>
            <a:ext cx="2895599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8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08287624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86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85738" y="3679826"/>
            <a:ext cx="8785225" cy="3009897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4800" y="4267200"/>
            <a:ext cx="8534400" cy="1447799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533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9" name="Picture 8" descr="Telemarksforsking_logo_RGB_til_tryk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5" y="399882"/>
            <a:ext cx="2895599" cy="5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9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85738" y="6324600"/>
            <a:ext cx="8785225" cy="360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5" name="Picture 14" descr="Telemarksforsking_logo_RGB_til_trykk.eps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390000"/>
            <a:ext cx="1455256" cy="255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85344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246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93B41D18-1372-1445-86F4-9805F076F7AD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1" r:id="rId2"/>
    <p:sldLayoutId id="2147483682" r:id="rId3"/>
    <p:sldLayoutId id="2147483683" r:id="rId4"/>
    <p:sldLayoutId id="2147483684" r:id="rId5"/>
    <p:sldLayoutId id="2147483690" r:id="rId6"/>
    <p:sldLayoutId id="2147483685" r:id="rId7"/>
    <p:sldLayoutId id="2147483689" r:id="rId8"/>
    <p:sldLayoutId id="2147483675" r:id="rId9"/>
    <p:sldLayoutId id="2147483670" r:id="rId10"/>
    <p:sldLayoutId id="2147483687" r:id="rId11"/>
    <p:sldLayoutId id="2147483679" r:id="rId12"/>
    <p:sldLayoutId id="2147483688" r:id="rId13"/>
    <p:sldLayoutId id="2147483677" r:id="rId14"/>
    <p:sldLayoutId id="2147483676" r:id="rId15"/>
    <p:sldLayoutId id="2147483678" r:id="rId16"/>
    <p:sldLayoutId id="2147483680" r:id="rId17"/>
    <p:sldLayoutId id="2147483674" r:id="rId18"/>
    <p:sldLayoutId id="2147483672" r:id="rId19"/>
    <p:sldLayoutId id="2147483686" r:id="rId20"/>
    <p:sldLayoutId id="2147483654" r:id="rId21"/>
    <p:sldLayoutId id="2147483655" r:id="rId22"/>
    <p:sldLayoutId id="2147483656" r:id="rId23"/>
    <p:sldLayoutId id="2147483659" r:id="rId24"/>
    <p:sldLayoutId id="2147483661" r:id="rId25"/>
    <p:sldLayoutId id="2147483662" r:id="rId26"/>
    <p:sldLayoutId id="2147483663" r:id="rId27"/>
    <p:sldLayoutId id="2147483664" r:id="rId28"/>
    <p:sldLayoutId id="2147483665" r:id="rId29"/>
    <p:sldLayoutId id="2147483666" r:id="rId30"/>
    <p:sldLayoutId id="2147483667" r:id="rId31"/>
    <p:sldLayoutId id="2147483668" r:id="rId3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CBA72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9CBA72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9CBA72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9CBA72"/>
        </a:buClr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9CBA72"/>
        </a:buClr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056636" y="1412776"/>
            <a:ext cx="4970078" cy="1656184"/>
          </a:xfrm>
        </p:spPr>
        <p:txBody>
          <a:bodyPr/>
          <a:lstStyle/>
          <a:p>
            <a:r>
              <a:rPr lang="nb-NO" sz="3200" dirty="0" smtClean="0"/>
              <a:t>Haugalandet</a:t>
            </a:r>
            <a:br>
              <a:rPr lang="nb-NO" sz="3200" dirty="0" smtClean="0"/>
            </a:br>
            <a:r>
              <a:rPr lang="nb-NO" sz="3200" dirty="0" smtClean="0"/>
              <a:t>Utvikling, attraktivitet og framtidsutsikter</a:t>
            </a:r>
            <a:endParaRPr lang="nb-NO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635896" y="3068960"/>
            <a:ext cx="5203304" cy="425322"/>
          </a:xfrm>
        </p:spPr>
        <p:txBody>
          <a:bodyPr/>
          <a:lstStyle/>
          <a:p>
            <a:r>
              <a:rPr lang="nn-NO" dirty="0" smtClean="0"/>
              <a:t>28. Oktober </a:t>
            </a:r>
            <a:r>
              <a:rPr lang="nn-NO" dirty="0"/>
              <a:t>K</a:t>
            </a:r>
            <a:r>
              <a:rPr lang="nn-NO" dirty="0" smtClean="0"/>
              <a:t>armøy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24600"/>
            <a:ext cx="609600" cy="365125"/>
          </a:xfrm>
        </p:spPr>
        <p:txBody>
          <a:bodyPr/>
          <a:lstStyle/>
          <a:p>
            <a:fld id="{5F14AF08-E40A-C045-91E4-297BC0673CDE}" type="slidenum">
              <a:rPr lang="nb-NO" smtClean="0"/>
              <a:pPr/>
              <a:t>1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93022"/>
            <a:ext cx="2952329" cy="416637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73950" y="4509120"/>
            <a:ext cx="2763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https://regionalanalyse.no/</a:t>
            </a:r>
          </a:p>
        </p:txBody>
      </p:sp>
    </p:spTree>
    <p:extLst>
      <p:ext uri="{BB962C8B-B14F-4D97-AF65-F5344CB8AC3E}">
        <p14:creationId xmlns:p14="http://schemas.microsoft.com/office/powerpoint/2010/main" val="1096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5164871" y="4736734"/>
            <a:ext cx="39791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333333"/>
                </a:solidFill>
                <a:latin typeface="Open sans"/>
              </a:rPr>
              <a:t>Forventet arbeidsplassvekst og </a:t>
            </a:r>
            <a:r>
              <a:rPr lang="nb-NO" sz="1400" dirty="0" smtClean="0">
                <a:solidFill>
                  <a:srgbClr val="333333"/>
                </a:solidFill>
                <a:latin typeface="Open sans"/>
              </a:rPr>
              <a:t>nærings-attraktivitet</a:t>
            </a:r>
            <a:r>
              <a:rPr lang="nb-NO" sz="1400" dirty="0">
                <a:solidFill>
                  <a:srgbClr val="333333"/>
                </a:solidFill>
                <a:latin typeface="Open sans"/>
              </a:rPr>
              <a:t>. Den faktiske veksten er summen av søylene.</a:t>
            </a:r>
            <a:endParaRPr lang="nb-NO" sz="1400" dirty="0"/>
          </a:p>
        </p:txBody>
      </p:sp>
      <p:sp>
        <p:nvSpPr>
          <p:cNvPr id="5" name="Rektangel 4"/>
          <p:cNvSpPr/>
          <p:nvPr/>
        </p:nvSpPr>
        <p:spPr>
          <a:xfrm>
            <a:off x="201057" y="4865172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333333"/>
                </a:solidFill>
                <a:latin typeface="Open sans"/>
              </a:rPr>
              <a:t>Beregnet bransjeeffekt, befolkningseffekt og nasjonal vekst. Den forventede veksten er summen av søylene.</a:t>
            </a:r>
            <a:endParaRPr lang="nb-NO" sz="1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79512" y="160020"/>
            <a:ext cx="3096344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Næringsattraktivitet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4067944" y="5603836"/>
            <a:ext cx="4879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0070C0"/>
                </a:solidFill>
              </a:rPr>
              <a:t>Haugalandet – Vekst i næringslivet som forventet</a:t>
            </a:r>
            <a:endParaRPr lang="nb-NO" sz="2800" dirty="0">
              <a:solidFill>
                <a:srgbClr val="0070C0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" y="755038"/>
            <a:ext cx="4340163" cy="4110134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24" y="755038"/>
            <a:ext cx="4281637" cy="40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79512" y="160020"/>
            <a:ext cx="2808312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Drivkrefter for arbeidsplassvekst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251520" y="1556792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Antall arbeidsplasser per år.</a:t>
            </a:r>
          </a:p>
          <a:p>
            <a:endParaRPr lang="nb-NO" dirty="0"/>
          </a:p>
          <a:p>
            <a:r>
              <a:rPr lang="nb-NO" dirty="0" smtClean="0"/>
              <a:t>Lav vekst i næringslivet på grunn av bransjesammensetningen og at befolkningsveksten er lavere enn snittet.</a:t>
            </a:r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8" name="Rektangel 7"/>
          <p:cNvSpPr/>
          <p:nvPr/>
        </p:nvSpPr>
        <p:spPr>
          <a:xfrm>
            <a:off x="3529629" y="412408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400" dirty="0">
                <a:solidFill>
                  <a:srgbClr val="333333"/>
                </a:solidFill>
                <a:latin typeface="Open sans"/>
              </a:rPr>
              <a:t>Årlig vekst i antall arbeidsplasser </a:t>
            </a:r>
            <a:r>
              <a:rPr lang="nb-NO" sz="1400">
                <a:solidFill>
                  <a:srgbClr val="333333"/>
                </a:solidFill>
                <a:latin typeface="Open sans"/>
              </a:rPr>
              <a:t>i </a:t>
            </a:r>
            <a:r>
              <a:rPr lang="nb-NO" sz="1400" smtClean="0">
                <a:solidFill>
                  <a:srgbClr val="333333"/>
                </a:solidFill>
                <a:latin typeface="Open sans"/>
              </a:rPr>
              <a:t>Haugalandet </a:t>
            </a:r>
            <a:r>
              <a:rPr lang="nb-NO" sz="1400" dirty="0">
                <a:solidFill>
                  <a:srgbClr val="333333"/>
                </a:solidFill>
                <a:latin typeface="Open sans"/>
              </a:rPr>
              <a:t>i </a:t>
            </a:r>
            <a:r>
              <a:rPr lang="nb-NO" sz="1400" dirty="0" smtClean="0">
                <a:solidFill>
                  <a:srgbClr val="333333"/>
                </a:solidFill>
                <a:latin typeface="Open sans"/>
              </a:rPr>
              <a:t>perioden 2009-2019, </a:t>
            </a:r>
            <a:r>
              <a:rPr lang="nb-NO" sz="1400" dirty="0">
                <a:solidFill>
                  <a:srgbClr val="333333"/>
                </a:solidFill>
                <a:latin typeface="Open sans"/>
              </a:rPr>
              <a:t>dekomponert i ulike drivkrefter.</a:t>
            </a:r>
            <a:endParaRPr lang="nb-NO" sz="14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92" y="44624"/>
            <a:ext cx="619936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79512" y="160020"/>
            <a:ext cx="3096344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Næringsattraktivitet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79512" y="105273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Varierende næringsattraktivitet i kommunene.</a:t>
            </a:r>
            <a:endParaRPr lang="nb-NO" sz="2400" dirty="0"/>
          </a:p>
        </p:txBody>
      </p:sp>
      <p:sp>
        <p:nvSpPr>
          <p:cNvPr id="7" name="Rektangel 6"/>
          <p:cNvSpPr/>
          <p:nvPr/>
        </p:nvSpPr>
        <p:spPr>
          <a:xfrm>
            <a:off x="4673607" y="5445224"/>
            <a:ext cx="4218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Forventet arbeidsplassvekst og næringsattraktivitet i kommunene </a:t>
            </a:r>
            <a:r>
              <a:rPr lang="nb-NO" dirty="0" smtClean="0">
                <a:solidFill>
                  <a:srgbClr val="333333"/>
                </a:solidFill>
                <a:latin typeface="Open sans"/>
              </a:rPr>
              <a:t>på Haugalandet 2010-2019. </a:t>
            </a:r>
            <a:r>
              <a:rPr lang="nb-NO" dirty="0">
                <a:solidFill>
                  <a:srgbClr val="333333"/>
                </a:solidFill>
                <a:latin typeface="Open sans"/>
              </a:rPr>
              <a:t>Den faktiske veksten er summen av søylene.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50" y="44624"/>
            <a:ext cx="463581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Befolkningsutvikling og bostedsattraktivitet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3275856" y="6381328"/>
            <a:ext cx="2763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https://regionalanalyse.no/</a:t>
            </a:r>
          </a:p>
        </p:txBody>
      </p:sp>
    </p:spTree>
    <p:extLst>
      <p:ext uri="{BB962C8B-B14F-4D97-AF65-F5344CB8AC3E}">
        <p14:creationId xmlns:p14="http://schemas.microsoft.com/office/powerpoint/2010/main" val="269065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79512" y="160020"/>
            <a:ext cx="208823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Befolkning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07504" y="98072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Ingen vekst de siste årene.</a:t>
            </a:r>
            <a:endParaRPr lang="nb-NO" sz="28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3152"/>
            <a:ext cx="5724128" cy="420151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3635896" y="465313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Antall innbyggere på Haugalandet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923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79512" y="160020"/>
            <a:ext cx="208823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Befolkning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15022" y="1196752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Befolkningsendringer splittet opp i nettoinnvandring, innenlands flytting og fødselsbalanse. </a:t>
            </a:r>
          </a:p>
          <a:p>
            <a:endParaRPr lang="nb-NO" sz="2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71499" y="4653136"/>
            <a:ext cx="4500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Haugalandet har nå lavere fødselsoverskudd enn landet. </a:t>
            </a:r>
          </a:p>
          <a:p>
            <a:r>
              <a:rPr lang="nb-NO" sz="2400" dirty="0" smtClean="0"/>
              <a:t>Lavere innvandring enn gjennomsnittet de fem siste årene.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53785" cy="3429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8998"/>
            <a:ext cx="4553786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9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279573" y="5335351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333333"/>
                </a:solidFill>
                <a:latin typeface="Open sans"/>
              </a:rPr>
              <a:t>Forventet nettoflytting ut fra sentralitet, nasjonal nettoinnvandring og arbeidsplassvekst i områder det pendles til (nabovekst).</a:t>
            </a:r>
            <a:endParaRPr lang="nb-NO" sz="1400" dirty="0"/>
          </a:p>
        </p:txBody>
      </p:sp>
      <p:sp>
        <p:nvSpPr>
          <p:cNvPr id="5" name="Rektangel 4"/>
          <p:cNvSpPr/>
          <p:nvPr/>
        </p:nvSpPr>
        <p:spPr>
          <a:xfrm>
            <a:off x="4887431" y="5373216"/>
            <a:ext cx="4284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333333"/>
                </a:solidFill>
                <a:latin typeface="Open sans"/>
              </a:rPr>
              <a:t>Befolkningsvekst dekomponert i fødselsbalanse, forventet nettoflytting, arbeidsplassveksten effekt på nettoflyttingen og bostedsattraktiviteten. Rangert etter bostedsattraktiviteten.</a:t>
            </a:r>
            <a:endParaRPr lang="nb-NO" sz="1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79512" y="160020"/>
            <a:ext cx="3024336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Bostedsattraktivitet</a:t>
            </a:r>
            <a:endParaRPr lang="nb-NO" sz="2800" dirty="0">
              <a:solidFill>
                <a:schemeClr val="bg1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" y="754611"/>
            <a:ext cx="4701028" cy="445187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91" y="683240"/>
            <a:ext cx="4620271" cy="45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79512" y="160020"/>
            <a:ext cx="3024336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Drivkrefter for befolkningsvekst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251520" y="1556792"/>
            <a:ext cx="3168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Antall personer per </a:t>
            </a:r>
            <a:r>
              <a:rPr lang="nb-NO" dirty="0"/>
              <a:t>år i den siste </a:t>
            </a:r>
            <a:r>
              <a:rPr lang="nb-NO" dirty="0" smtClean="0"/>
              <a:t>tiårsperioden:</a:t>
            </a:r>
          </a:p>
          <a:p>
            <a:endParaRPr lang="nb-NO" dirty="0"/>
          </a:p>
          <a:p>
            <a:r>
              <a:rPr lang="nb-NO" dirty="0" smtClean="0"/>
              <a:t>Haugalandet har mistet 1560 innbyggere siste ti år på grunn av sin lave bostedsattraktivitet.</a:t>
            </a:r>
          </a:p>
          <a:p>
            <a:endParaRPr lang="nb-NO" dirty="0"/>
          </a:p>
          <a:p>
            <a:r>
              <a:rPr lang="nb-NO" dirty="0" smtClean="0"/>
              <a:t>Men fått 1100 flere innbyggere på grunn av høy fruktbarhet.</a:t>
            </a:r>
          </a:p>
        </p:txBody>
      </p:sp>
      <p:sp>
        <p:nvSpPr>
          <p:cNvPr id="6" name="Rektangel 5"/>
          <p:cNvSpPr/>
          <p:nvPr/>
        </p:nvSpPr>
        <p:spPr>
          <a:xfrm>
            <a:off x="4355976" y="42930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Befolkningsveksten i </a:t>
            </a:r>
            <a:r>
              <a:rPr lang="nb-NO" dirty="0" smtClean="0">
                <a:solidFill>
                  <a:srgbClr val="333333"/>
                </a:solidFill>
                <a:latin typeface="Open sans"/>
              </a:rPr>
              <a:t>Haugalandet </a:t>
            </a:r>
            <a:r>
              <a:rPr lang="nb-NO" dirty="0">
                <a:solidFill>
                  <a:srgbClr val="333333"/>
                </a:solidFill>
                <a:latin typeface="Open sans"/>
              </a:rPr>
              <a:t>dekomponert i ulike drivkrefter. Tallene er årlig endring i den valgte </a:t>
            </a:r>
            <a:r>
              <a:rPr lang="nb-NO" dirty="0" smtClean="0">
                <a:solidFill>
                  <a:srgbClr val="333333"/>
                </a:solidFill>
                <a:latin typeface="Open sans"/>
              </a:rPr>
              <a:t>perioden</a:t>
            </a:r>
            <a:r>
              <a:rPr lang="nb-NO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nb-NO" dirty="0" smtClean="0">
                <a:solidFill>
                  <a:srgbClr val="333333"/>
                </a:solidFill>
                <a:latin typeface="Open sans"/>
              </a:rPr>
              <a:t>i antall personer.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64008"/>
            <a:ext cx="5452532" cy="401306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46200"/>
            <a:ext cx="3691467" cy="271692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5724128" y="16320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2010-2019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1301925" y="52292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2017-2019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789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0"/>
            <a:ext cx="5345873" cy="402544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11960" y="4293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Nettoflyttingen til Haugalandet, dekomponert i ulike drivkrefter.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79512" y="160020"/>
            <a:ext cx="3024336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Drivkrefter for befolkningsvekst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251520" y="1556792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Kombinasjon av svak arbeidsplassutvikling og negativ bostedsattraktivitet de siste fem årene har gitt netto utflytting.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4543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5076056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Befolkningsvekst dekomponert i fødselsbalanse, forventet nettoflytting, arbeidsplassveksten effekt på nettoflyttingen og bostedsattraktiviteten. Rangert etter bostedsattraktiviteten.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79512" y="160020"/>
            <a:ext cx="3024336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Bostedsattraktivitet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79512" y="980728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Sveio og Sauda har hatt positiv bostedsattraktivitet den siste tiårsperioden.</a:t>
            </a:r>
          </a:p>
          <a:p>
            <a:endParaRPr lang="nb-NO" sz="28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61" y="10539"/>
            <a:ext cx="419032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4744" y="44624"/>
            <a:ext cx="345638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Attraktivitet:</a:t>
            </a:r>
            <a:endParaRPr lang="nb-NO" sz="24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66137" y="622785"/>
            <a:ext cx="345638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Attraktiv for bosetting</a:t>
            </a:r>
          </a:p>
          <a:p>
            <a:r>
              <a:rPr lang="nb-NO" sz="2400" dirty="0" smtClean="0"/>
              <a:t>Attraktiv for næringsliv</a:t>
            </a:r>
            <a:endParaRPr lang="nb-NO" sz="24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3940945" y="156204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0070C0"/>
                </a:solidFill>
              </a:rPr>
              <a:t>Ytre drivkrefter:</a:t>
            </a:r>
            <a:endParaRPr lang="nb-NO" sz="2800" dirty="0">
              <a:solidFill>
                <a:srgbClr val="0070C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647550" y="3408859"/>
            <a:ext cx="2736304" cy="792088"/>
          </a:xfrm>
          <a:prstGeom prst="ellipse">
            <a:avLst/>
          </a:prstGeom>
          <a:solidFill>
            <a:srgbClr val="9CBA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/>
              <a:t>Haugalandet</a:t>
            </a:r>
            <a:endParaRPr lang="nb-NO" sz="2400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150419" y="3191133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Strukturelle drivkrefter påvirker utviklingen i Haugalandet, men kan ikke påvirkes.</a:t>
            </a:r>
            <a:endParaRPr lang="nb-NO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3375537" y="4788284"/>
            <a:ext cx="151216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Attraktivitet for bosetting</a:t>
            </a:r>
            <a:endParaRPr lang="nb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5150731" y="4788283"/>
            <a:ext cx="151216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Attraktivitet for næringsliv</a:t>
            </a:r>
            <a:endParaRPr lang="nb-NO" dirty="0"/>
          </a:p>
        </p:txBody>
      </p:sp>
      <p:sp>
        <p:nvSpPr>
          <p:cNvPr id="17" name="Pil ned 16"/>
          <p:cNvSpPr/>
          <p:nvPr/>
        </p:nvSpPr>
        <p:spPr>
          <a:xfrm rot="10800000">
            <a:off x="4368206" y="4241323"/>
            <a:ext cx="288032" cy="494942"/>
          </a:xfrm>
          <a:prstGeom prst="downArrow">
            <a:avLst/>
          </a:prstGeom>
          <a:solidFill>
            <a:srgbClr val="9CBA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il ned 17"/>
          <p:cNvSpPr/>
          <p:nvPr/>
        </p:nvSpPr>
        <p:spPr>
          <a:xfrm rot="10800000">
            <a:off x="5342837" y="4241323"/>
            <a:ext cx="288032" cy="494942"/>
          </a:xfrm>
          <a:prstGeom prst="downArrow">
            <a:avLst/>
          </a:prstGeom>
          <a:solidFill>
            <a:srgbClr val="9CBA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kstSylinder 18"/>
          <p:cNvSpPr txBox="1"/>
          <p:nvPr/>
        </p:nvSpPr>
        <p:spPr>
          <a:xfrm>
            <a:off x="2318500" y="604694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0070C0"/>
                </a:solidFill>
              </a:rPr>
              <a:t>Attraktivitet handler om bidraget til veksten fra lokale krefter</a:t>
            </a:r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4070095" y="554295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0070C0"/>
                </a:solidFill>
              </a:rPr>
              <a:t>Indre drivkrefter:</a:t>
            </a:r>
            <a:endParaRPr lang="nb-NO" sz="2800" dirty="0">
              <a:solidFill>
                <a:srgbClr val="0070C0"/>
              </a:solidFill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2243005" y="2583729"/>
            <a:ext cx="151216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Sentralisering</a:t>
            </a:r>
          </a:p>
        </p:txBody>
      </p:sp>
      <p:sp>
        <p:nvSpPr>
          <p:cNvPr id="22" name="TekstSylinder 21"/>
          <p:cNvSpPr txBox="1"/>
          <p:nvPr/>
        </p:nvSpPr>
        <p:spPr>
          <a:xfrm>
            <a:off x="6357864" y="2018861"/>
            <a:ext cx="187220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Strukturendringer i næringslivet</a:t>
            </a:r>
          </a:p>
        </p:txBody>
      </p:sp>
      <p:sp>
        <p:nvSpPr>
          <p:cNvPr id="23" name="TekstSylinder 22"/>
          <p:cNvSpPr txBox="1"/>
          <p:nvPr/>
        </p:nvSpPr>
        <p:spPr>
          <a:xfrm>
            <a:off x="3436649" y="2186237"/>
            <a:ext cx="146508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Konjunkturer</a:t>
            </a:r>
          </a:p>
        </p:txBody>
      </p:sp>
      <p:sp>
        <p:nvSpPr>
          <p:cNvPr id="24" name="TekstSylinder 23"/>
          <p:cNvSpPr txBox="1"/>
          <p:nvPr/>
        </p:nvSpPr>
        <p:spPr>
          <a:xfrm>
            <a:off x="4745256" y="2586026"/>
            <a:ext cx="146508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Innvandring</a:t>
            </a:r>
          </a:p>
        </p:txBody>
      </p:sp>
      <p:sp>
        <p:nvSpPr>
          <p:cNvPr id="25" name="Pil ned 24"/>
          <p:cNvSpPr/>
          <p:nvPr/>
        </p:nvSpPr>
        <p:spPr>
          <a:xfrm rot="19818487">
            <a:off x="3507899" y="2969459"/>
            <a:ext cx="288032" cy="661864"/>
          </a:xfrm>
          <a:prstGeom prst="downArrow">
            <a:avLst/>
          </a:prstGeom>
          <a:solidFill>
            <a:srgbClr val="9CBA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il ned 25"/>
          <p:cNvSpPr/>
          <p:nvPr/>
        </p:nvSpPr>
        <p:spPr>
          <a:xfrm rot="21082263">
            <a:off x="4249298" y="2588508"/>
            <a:ext cx="288032" cy="826917"/>
          </a:xfrm>
          <a:prstGeom prst="downArrow">
            <a:avLst/>
          </a:prstGeom>
          <a:solidFill>
            <a:srgbClr val="9CBA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il ned 26"/>
          <p:cNvSpPr/>
          <p:nvPr/>
        </p:nvSpPr>
        <p:spPr>
          <a:xfrm rot="811472">
            <a:off x="5368080" y="3010662"/>
            <a:ext cx="288032" cy="399776"/>
          </a:xfrm>
          <a:prstGeom prst="downArrow">
            <a:avLst/>
          </a:prstGeom>
          <a:solidFill>
            <a:srgbClr val="9CBA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Pil ned 27"/>
          <p:cNvSpPr/>
          <p:nvPr/>
        </p:nvSpPr>
        <p:spPr>
          <a:xfrm rot="1764793">
            <a:off x="6223116" y="2708826"/>
            <a:ext cx="288032" cy="917121"/>
          </a:xfrm>
          <a:prstGeom prst="downArrow">
            <a:avLst/>
          </a:prstGeom>
          <a:solidFill>
            <a:srgbClr val="9CBA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/>
          <p:cNvSpPr txBox="1"/>
          <p:nvPr/>
        </p:nvSpPr>
        <p:spPr>
          <a:xfrm>
            <a:off x="7200426" y="2887385"/>
            <a:ext cx="187220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Aldersfordeling i befolkningen</a:t>
            </a:r>
          </a:p>
        </p:txBody>
      </p:sp>
      <p:sp>
        <p:nvSpPr>
          <p:cNvPr id="30" name="Pil ned 29"/>
          <p:cNvSpPr/>
          <p:nvPr/>
        </p:nvSpPr>
        <p:spPr>
          <a:xfrm rot="3589196">
            <a:off x="6640488" y="3215732"/>
            <a:ext cx="288032" cy="714348"/>
          </a:xfrm>
          <a:prstGeom prst="downArrow">
            <a:avLst/>
          </a:prstGeom>
          <a:solidFill>
            <a:srgbClr val="9CBA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Framtidsutsikter og scenarier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https://regionalanalyse.no/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322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75" y="10142"/>
            <a:ext cx="3736755" cy="2735304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75" y="3356992"/>
            <a:ext cx="3773824" cy="283414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50202"/>
            <a:ext cx="3786101" cy="277521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79512" y="1193128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Nasjonal vekst fra SSBs framskrivinger</a:t>
            </a:r>
            <a:endParaRPr lang="nb-NO" sz="28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7471488" y="7136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Innvandring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5724128" y="48378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Fruktbarhet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2591780" y="502247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Folketallsvekst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179512" y="160020"/>
            <a:ext cx="302433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Framtidsutsikter</a:t>
            </a:r>
            <a:endParaRPr lang="nb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221296" y="4929191"/>
            <a:ext cx="4062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Hvor attraktiv vil kommunene i Haugalandet være i framtiden: fire ulike scenarier.</a:t>
            </a:r>
            <a:endParaRPr lang="nb-NO" sz="24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290355" y="4904293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Fruktbarhet og dødelighet i Haugalandet i framtiden: som tidligere</a:t>
            </a:r>
            <a:endParaRPr lang="nb-NO" sz="2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79512" y="160020"/>
            <a:ext cx="302433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Framtidsutsikter</a:t>
            </a:r>
            <a:endParaRPr lang="nb-NO" sz="2800" dirty="0">
              <a:solidFill>
                <a:schemeClr val="bg1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" y="764704"/>
            <a:ext cx="4276844" cy="420841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3131"/>
            <a:ext cx="4204836" cy="41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707904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Antall innbyggere i ulike scenarier samt SSBs framskriving.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79512" y="160020"/>
            <a:ext cx="302433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Framtidsutsikter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79512" y="980728"/>
            <a:ext cx="3024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Med samme bostedsattraktivitet og næringsattraktivitet vil folketallet øke fra 119 599 til 121 000 innbyggere.</a:t>
            </a:r>
          </a:p>
          <a:p>
            <a:endParaRPr lang="nb-NO" dirty="0"/>
          </a:p>
          <a:p>
            <a:r>
              <a:rPr lang="nb-NO" dirty="0" smtClean="0"/>
              <a:t>Med nøytral attraktivitet blir det vekst til nesten 125 000.</a:t>
            </a:r>
          </a:p>
          <a:p>
            <a:endParaRPr lang="nb-NO" dirty="0"/>
          </a:p>
          <a:p>
            <a:r>
              <a:rPr lang="nb-NO" dirty="0" smtClean="0"/>
              <a:t>Potensial til vekst opp til 137 000 med høy attraktivitet både for næringsliv og bosetting.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56" y="73152"/>
            <a:ext cx="5749243" cy="421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23" y="123"/>
            <a:ext cx="4499992" cy="3257994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83568" y="1124744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Fortsatt samme attraktivitet som før: Null innflytting og stadig lavere fødselsoverskudd</a:t>
            </a:r>
            <a:endParaRPr lang="nb-NO" sz="24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37534"/>
            <a:ext cx="4283968" cy="3101593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755576" y="4407495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Med høy attraktivitet: Nettoinnflytting og bedre fødselsbalanse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55135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10712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5654918" y="9087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67 og eldre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508104" y="47114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0-15 år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79512" y="160020"/>
            <a:ext cx="302433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Framtidsutsikter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211205" y="1196752"/>
            <a:ext cx="414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Det blir garantert en sterk økning i antall eldre, i likhet med andre områder i landet. </a:t>
            </a:r>
            <a:endParaRPr lang="nb-NO" sz="24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3079" y="4509120"/>
            <a:ext cx="427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De neste årene vil antall barn gå ned.</a:t>
            </a:r>
          </a:p>
          <a:p>
            <a:r>
              <a:rPr lang="nb-NO" sz="2400" dirty="0" smtClean="0"/>
              <a:t>På lang sikt vil attraktiviteten bety mye for antall barn i regionen.</a:t>
            </a:r>
            <a:endParaRPr lang="nb-NO" sz="24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"/>
            <a:ext cx="4572000" cy="34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1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79512" y="160020"/>
            <a:ext cx="302433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Framtidsutsikter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07505" y="1340768"/>
            <a:ext cx="3744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Antall arbeidsplasser i næringslivet:</a:t>
            </a:r>
          </a:p>
          <a:p>
            <a:endParaRPr lang="nb-NO" sz="2400" dirty="0"/>
          </a:p>
          <a:p>
            <a:r>
              <a:rPr lang="nb-NO" sz="2400" dirty="0" smtClean="0"/>
              <a:t>Her er det stor usikkerhet: </a:t>
            </a:r>
          </a:p>
          <a:p>
            <a:endParaRPr lang="nb-NO" sz="2400" dirty="0"/>
          </a:p>
          <a:p>
            <a:r>
              <a:rPr lang="nb-NO" sz="2400" dirty="0" smtClean="0"/>
              <a:t>Må ha positiv næringsattraktivitet</a:t>
            </a:r>
            <a:r>
              <a:rPr lang="nb-NO" sz="2400" dirty="0"/>
              <a:t> </a:t>
            </a:r>
            <a:r>
              <a:rPr lang="nb-NO" sz="2400" dirty="0" smtClean="0"/>
              <a:t>for å få vekst</a:t>
            </a:r>
            <a:endParaRPr lang="nb-NO" sz="2400" dirty="0"/>
          </a:p>
        </p:txBody>
      </p:sp>
      <p:sp>
        <p:nvSpPr>
          <p:cNvPr id="6" name="Rektangel 5"/>
          <p:cNvSpPr/>
          <p:nvPr/>
        </p:nvSpPr>
        <p:spPr>
          <a:xfrm>
            <a:off x="4375793" y="396006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Arbeidsplassutvikling i næringslivet </a:t>
            </a:r>
            <a:r>
              <a:rPr lang="nb-NO" dirty="0" smtClean="0">
                <a:solidFill>
                  <a:srgbClr val="333333"/>
                </a:solidFill>
                <a:latin typeface="Open sans"/>
              </a:rPr>
              <a:t>på Haugalandet </a:t>
            </a:r>
            <a:r>
              <a:rPr lang="nb-NO" dirty="0">
                <a:solidFill>
                  <a:srgbClr val="333333"/>
                </a:solidFill>
                <a:latin typeface="Open sans"/>
              </a:rPr>
              <a:t>med ulike forutsetninger om framtidig attraktivitet.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288"/>
            <a:ext cx="5148064" cy="38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515496" cy="503477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572000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Prosentvis befolkningsendring fra 2020 til 2040 </a:t>
            </a:r>
            <a:r>
              <a:rPr lang="nb-NO" dirty="0" smtClean="0">
                <a:solidFill>
                  <a:srgbClr val="333333"/>
                </a:solidFill>
                <a:latin typeface="Open sans"/>
              </a:rPr>
              <a:t>med nøytral attraktivitet.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07505" y="1340768"/>
            <a:ext cx="37444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Forskjellige forutsetninger for å få vekst i folketallet. </a:t>
            </a:r>
          </a:p>
          <a:p>
            <a:endParaRPr lang="nb-NO" sz="2400" dirty="0"/>
          </a:p>
          <a:p>
            <a:r>
              <a:rPr lang="nb-NO" sz="2400" dirty="0" smtClean="0"/>
              <a:t>Noen av kommunene må ha høy og positiv attraktivitet for å få vekst.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7247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259632" y="1700808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Tilgjengelige og attraktive tomter til boliger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Tilgjengelige og attraktive arealer til næring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Sentrumsutvikling – skape mer attraktive små og store sentra for bolig, næring, kultur og besøk.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Styrke handel, reiseliv, aktiviteter og kultur for å være et interessant besøks- og bosted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Næringsvennlige kommuner for industribedriftene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Forankra felles ambisjoner i hver enkelt kommune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Samarbeid mellom kommunene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827584" y="90872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0070C0"/>
                </a:solidFill>
              </a:rPr>
              <a:t>Stikkord for å skape attraktivitet:</a:t>
            </a:r>
            <a:endParaRPr lang="nb-N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3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vrundet rektangel 7"/>
          <p:cNvSpPr/>
          <p:nvPr/>
        </p:nvSpPr>
        <p:spPr>
          <a:xfrm>
            <a:off x="110605" y="1353231"/>
            <a:ext cx="4869700" cy="468820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186116" y="1418902"/>
            <a:ext cx="4729430" cy="21653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474147" y="1706935"/>
            <a:ext cx="1525020" cy="1537416"/>
          </a:xfrm>
          <a:prstGeom prst="ellipse">
            <a:avLst/>
          </a:prstGeom>
          <a:solidFill>
            <a:schemeClr val="accent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Politikere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988785" y="1715917"/>
            <a:ext cx="1587695" cy="1606682"/>
          </a:xfrm>
          <a:prstGeom prst="ellipse">
            <a:avLst/>
          </a:prstGeom>
          <a:solidFill>
            <a:schemeClr val="accent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Ansatte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150599" y="4535553"/>
            <a:ext cx="2677988" cy="14032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Næringslivet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il høyre 2"/>
          <p:cNvSpPr/>
          <p:nvPr/>
        </p:nvSpPr>
        <p:spPr>
          <a:xfrm>
            <a:off x="2095694" y="2081738"/>
            <a:ext cx="869993" cy="41661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Pil høyre 43"/>
          <p:cNvSpPr/>
          <p:nvPr/>
        </p:nvSpPr>
        <p:spPr>
          <a:xfrm flipH="1">
            <a:off x="2011178" y="2489491"/>
            <a:ext cx="869993" cy="40317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kstSylinder 46"/>
          <p:cNvSpPr txBox="1"/>
          <p:nvPr/>
        </p:nvSpPr>
        <p:spPr>
          <a:xfrm>
            <a:off x="6204711" y="2736094"/>
            <a:ext cx="2769349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Fylkeskommunen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kstSylinder 47"/>
          <p:cNvSpPr txBox="1"/>
          <p:nvPr/>
        </p:nvSpPr>
        <p:spPr>
          <a:xfrm>
            <a:off x="6207917" y="3412300"/>
            <a:ext cx="2783999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Nabokommuner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kebent trekant 8"/>
          <p:cNvSpPr/>
          <p:nvPr/>
        </p:nvSpPr>
        <p:spPr>
          <a:xfrm>
            <a:off x="757836" y="92682"/>
            <a:ext cx="1541122" cy="95606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Likebent trekant 56"/>
          <p:cNvSpPr/>
          <p:nvPr/>
        </p:nvSpPr>
        <p:spPr>
          <a:xfrm>
            <a:off x="2704149" y="63856"/>
            <a:ext cx="1463290" cy="97892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kstSylinder 57"/>
          <p:cNvSpPr txBox="1"/>
          <p:nvPr/>
        </p:nvSpPr>
        <p:spPr>
          <a:xfrm>
            <a:off x="763984" y="925789"/>
            <a:ext cx="154112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Stedsidentitet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Pil høyre 59"/>
          <p:cNvSpPr/>
          <p:nvPr/>
        </p:nvSpPr>
        <p:spPr>
          <a:xfrm>
            <a:off x="5059477" y="2961250"/>
            <a:ext cx="990095" cy="18585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Pil høyre 60"/>
          <p:cNvSpPr/>
          <p:nvPr/>
        </p:nvSpPr>
        <p:spPr>
          <a:xfrm>
            <a:off x="5059477" y="3629412"/>
            <a:ext cx="990095" cy="18585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1424685" y="3060989"/>
            <a:ext cx="213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Kommunen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Pil høyre 67"/>
          <p:cNvSpPr/>
          <p:nvPr/>
        </p:nvSpPr>
        <p:spPr>
          <a:xfrm rot="16200000">
            <a:off x="897791" y="3758255"/>
            <a:ext cx="977289" cy="600962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Pil høyre 68"/>
          <p:cNvSpPr/>
          <p:nvPr/>
        </p:nvSpPr>
        <p:spPr>
          <a:xfrm rot="16200000" flipH="1">
            <a:off x="1453400" y="3794815"/>
            <a:ext cx="995107" cy="574259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870493" y="2601752"/>
            <a:ext cx="674191" cy="398792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673967" y="5453912"/>
            <a:ext cx="832652" cy="427884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5203577" y="513419"/>
            <a:ext cx="3476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Tillitskart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kstSylinder 33"/>
          <p:cNvSpPr txBox="1"/>
          <p:nvPr/>
        </p:nvSpPr>
        <p:spPr>
          <a:xfrm>
            <a:off x="6204711" y="4088506"/>
            <a:ext cx="2745339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Besøkende</a:t>
            </a:r>
          </a:p>
        </p:txBody>
      </p:sp>
      <p:sp>
        <p:nvSpPr>
          <p:cNvPr id="35" name="Pil høyre 34"/>
          <p:cNvSpPr/>
          <p:nvPr/>
        </p:nvSpPr>
        <p:spPr>
          <a:xfrm>
            <a:off x="5059477" y="4287633"/>
            <a:ext cx="990095" cy="18585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kstSylinder 58"/>
          <p:cNvSpPr txBox="1"/>
          <p:nvPr/>
        </p:nvSpPr>
        <p:spPr>
          <a:xfrm>
            <a:off x="2704149" y="935839"/>
            <a:ext cx="146349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Optimisme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3435640" y="4563460"/>
            <a:ext cx="1521855" cy="13593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Frivillig sektor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il høyre 37"/>
          <p:cNvSpPr/>
          <p:nvPr/>
        </p:nvSpPr>
        <p:spPr>
          <a:xfrm rot="16200000">
            <a:off x="3329488" y="3837657"/>
            <a:ext cx="977289" cy="35426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il høyre 39"/>
          <p:cNvSpPr/>
          <p:nvPr/>
        </p:nvSpPr>
        <p:spPr>
          <a:xfrm rot="16200000" flipH="1">
            <a:off x="3753298" y="3855091"/>
            <a:ext cx="995107" cy="36581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3517790" y="5458436"/>
            <a:ext cx="832652" cy="418836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Pil høyre 45"/>
          <p:cNvSpPr/>
          <p:nvPr/>
        </p:nvSpPr>
        <p:spPr>
          <a:xfrm flipH="1">
            <a:off x="2798069" y="5274320"/>
            <a:ext cx="612019" cy="31006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Pil høyre 48"/>
          <p:cNvSpPr/>
          <p:nvPr/>
        </p:nvSpPr>
        <p:spPr>
          <a:xfrm>
            <a:off x="2854139" y="4957774"/>
            <a:ext cx="612019" cy="32212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8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3" grpId="0" animBg="1"/>
      <p:bldP spid="3" grpId="0" animBg="1"/>
      <p:bldP spid="44" grpId="0" animBg="1"/>
      <p:bldP spid="47" grpId="0" animBg="1"/>
      <p:bldP spid="48" grpId="0" animBg="1"/>
      <p:bldP spid="9" grpId="0" animBg="1"/>
      <p:bldP spid="57" grpId="0" animBg="1"/>
      <p:bldP spid="58" grpId="0" animBg="1"/>
      <p:bldP spid="60" grpId="0" animBg="1"/>
      <p:bldP spid="61" grpId="0" animBg="1"/>
      <p:bldP spid="12" grpId="0"/>
      <p:bldP spid="68" grpId="0" animBg="1"/>
      <p:bldP spid="69" grpId="0" animBg="1"/>
      <p:bldP spid="34" grpId="0" animBg="1"/>
      <p:bldP spid="35" grpId="0" animBg="1"/>
      <p:bldP spid="59" grpId="0" animBg="1"/>
      <p:bldP spid="36" grpId="0" animBg="1"/>
      <p:bldP spid="38" grpId="0" animBg="1"/>
      <p:bldP spid="40" grpId="0" animBg="1"/>
      <p:bldP spid="46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Arbeidsplasser og næringsattraktivitet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https://regionalanalyse.no/</a:t>
            </a:r>
          </a:p>
        </p:txBody>
      </p:sp>
    </p:spTree>
    <p:extLst>
      <p:ext uri="{BB962C8B-B14F-4D97-AF65-F5344CB8AC3E}">
        <p14:creationId xmlns:p14="http://schemas.microsoft.com/office/powerpoint/2010/main" val="20304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vrundet rektangel 7"/>
          <p:cNvSpPr/>
          <p:nvPr/>
        </p:nvSpPr>
        <p:spPr>
          <a:xfrm>
            <a:off x="110605" y="1353231"/>
            <a:ext cx="4869700" cy="468820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186116" y="1418902"/>
            <a:ext cx="4729430" cy="21653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474147" y="1706935"/>
            <a:ext cx="1525020" cy="1537416"/>
          </a:xfrm>
          <a:prstGeom prst="ellipse">
            <a:avLst/>
          </a:prstGeom>
          <a:solidFill>
            <a:schemeClr val="accent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Politikere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988785" y="1715917"/>
            <a:ext cx="1587695" cy="1606682"/>
          </a:xfrm>
          <a:prstGeom prst="ellipse">
            <a:avLst/>
          </a:prstGeom>
          <a:solidFill>
            <a:schemeClr val="accent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Ansatte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150599" y="4535553"/>
            <a:ext cx="2677988" cy="14032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Næringslivet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il høyre 2"/>
          <p:cNvSpPr/>
          <p:nvPr/>
        </p:nvSpPr>
        <p:spPr>
          <a:xfrm>
            <a:off x="2095694" y="2081738"/>
            <a:ext cx="869993" cy="41661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Pil høyre 43"/>
          <p:cNvSpPr/>
          <p:nvPr/>
        </p:nvSpPr>
        <p:spPr>
          <a:xfrm flipH="1">
            <a:off x="2011178" y="2489491"/>
            <a:ext cx="869993" cy="40317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kebent trekant 8"/>
          <p:cNvSpPr/>
          <p:nvPr/>
        </p:nvSpPr>
        <p:spPr>
          <a:xfrm>
            <a:off x="757836" y="92682"/>
            <a:ext cx="1541122" cy="95606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Likebent trekant 56"/>
          <p:cNvSpPr/>
          <p:nvPr/>
        </p:nvSpPr>
        <p:spPr>
          <a:xfrm>
            <a:off x="2704149" y="63856"/>
            <a:ext cx="1463290" cy="97892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kstSylinder 57"/>
          <p:cNvSpPr txBox="1"/>
          <p:nvPr/>
        </p:nvSpPr>
        <p:spPr>
          <a:xfrm>
            <a:off x="763984" y="925789"/>
            <a:ext cx="154112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Stedsidentitet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1424685" y="3060989"/>
            <a:ext cx="213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Kommunen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Pil høyre 67"/>
          <p:cNvSpPr/>
          <p:nvPr/>
        </p:nvSpPr>
        <p:spPr>
          <a:xfrm rot="16200000">
            <a:off x="897791" y="3758255"/>
            <a:ext cx="977289" cy="600962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Pil høyre 68"/>
          <p:cNvSpPr/>
          <p:nvPr/>
        </p:nvSpPr>
        <p:spPr>
          <a:xfrm rot="16200000" flipH="1">
            <a:off x="1453400" y="3794815"/>
            <a:ext cx="995107" cy="574259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870493" y="2601752"/>
            <a:ext cx="674191" cy="398792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673967" y="5453912"/>
            <a:ext cx="832652" cy="427884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5237093" y="2386283"/>
            <a:ext cx="34768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Tillit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800" dirty="0" smtClean="0">
                <a:solidFill>
                  <a:srgbClr val="0070C0"/>
                </a:solidFill>
                <a:latin typeface="Calibri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800" dirty="0">
                <a:solidFill>
                  <a:srgbClr val="0070C0"/>
                </a:solidFill>
                <a:latin typeface="Calibri"/>
              </a:rPr>
              <a:t>f</a:t>
            </a:r>
            <a:r>
              <a:rPr kumimoji="0" lang="nb-NO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elles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ambisjoner</a:t>
            </a:r>
          </a:p>
        </p:txBody>
      </p:sp>
      <p:sp>
        <p:nvSpPr>
          <p:cNvPr id="59" name="TekstSylinder 58"/>
          <p:cNvSpPr txBox="1"/>
          <p:nvPr/>
        </p:nvSpPr>
        <p:spPr>
          <a:xfrm>
            <a:off x="2704149" y="935839"/>
            <a:ext cx="146349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Optimisme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3435640" y="4563460"/>
            <a:ext cx="1521855" cy="13593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Frivillig sektor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il høyre 37"/>
          <p:cNvSpPr/>
          <p:nvPr/>
        </p:nvSpPr>
        <p:spPr>
          <a:xfrm rot="16200000">
            <a:off x="3329488" y="3837657"/>
            <a:ext cx="977289" cy="35426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il høyre 39"/>
          <p:cNvSpPr/>
          <p:nvPr/>
        </p:nvSpPr>
        <p:spPr>
          <a:xfrm rot="16200000" flipH="1">
            <a:off x="3753298" y="3855091"/>
            <a:ext cx="995107" cy="36581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3517790" y="5458436"/>
            <a:ext cx="832652" cy="418836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Pil høyre 45"/>
          <p:cNvSpPr/>
          <p:nvPr/>
        </p:nvSpPr>
        <p:spPr>
          <a:xfrm flipH="1">
            <a:off x="2798069" y="5274320"/>
            <a:ext cx="612019" cy="31006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Pil høyre 48"/>
          <p:cNvSpPr/>
          <p:nvPr/>
        </p:nvSpPr>
        <p:spPr>
          <a:xfrm>
            <a:off x="2854139" y="4957774"/>
            <a:ext cx="612019" cy="32212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51520" y="1930357"/>
            <a:ext cx="5328592" cy="31700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b-NO" sz="2000" dirty="0" smtClean="0"/>
              <a:t>Hvordan ha sterkt og kontinuerlig fokus på å skape attraktivitet for bosetting og næringsliv i </a:t>
            </a:r>
            <a:r>
              <a:rPr lang="nb-NO" sz="2000" i="1" dirty="0" smtClean="0"/>
              <a:t>hver enkelt kommune</a:t>
            </a:r>
            <a:r>
              <a:rPr lang="nb-NO" sz="2000" dirty="0" smtClean="0"/>
              <a:t>?</a:t>
            </a:r>
          </a:p>
          <a:p>
            <a:pPr marL="342900" indent="-342900">
              <a:buAutoNum type="arabicPeriod"/>
            </a:pPr>
            <a:r>
              <a:rPr lang="nb-NO" sz="2000" dirty="0" smtClean="0"/>
              <a:t>Hvordan skal kommunene skape tillit til sitt næringsliv og befolkning for å forankre mål og mobilisere til innsats for å skape attraktive kommuner?</a:t>
            </a:r>
          </a:p>
          <a:p>
            <a:pPr marL="342900" indent="-342900">
              <a:buAutoNum type="arabicPeriod"/>
            </a:pPr>
            <a:r>
              <a:rPr lang="nb-NO" sz="2000" dirty="0" smtClean="0"/>
              <a:t>Hvordan skape tillitsfullt, varig og nyttig samarbeid mellom kommunene i regionen for å skape vekst?</a:t>
            </a:r>
            <a:endParaRPr lang="nb-NO" sz="20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611560" y="90872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0070C0"/>
                </a:solidFill>
              </a:rPr>
              <a:t>Tre utfordringer for bli en attraktiv region:</a:t>
            </a:r>
            <a:endParaRPr lang="nb-NO" sz="2800" dirty="0">
              <a:solidFill>
                <a:srgbClr val="0070C0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6012160" y="2060848"/>
            <a:ext cx="266429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Hver enkelt kommune må skape attraktivitet</a:t>
            </a:r>
            <a:endParaRPr lang="nb-NO" sz="20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6012160" y="3161463"/>
            <a:ext cx="2664296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Gjennom et godt regional samarbeid kan en skape ekstra attraktivitet, særlig for næringslivet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55299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4800" dirty="0" smtClean="0"/>
              <a:t>Takk for meg</a:t>
            </a:r>
          </a:p>
          <a:p>
            <a:endParaRPr lang="nb-NO" dirty="0"/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Knut Vareide</a:t>
            </a:r>
          </a:p>
          <a:p>
            <a:r>
              <a:rPr lang="nb-NO" dirty="0" smtClean="0"/>
              <a:t>Telemarksforsking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49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79512" y="160020"/>
            <a:ext cx="2376264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Arbeidsplasser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79512" y="1052736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Antall arbeidsplasser i Haugalandet</a:t>
            </a:r>
          </a:p>
          <a:p>
            <a:endParaRPr lang="nb-NO" sz="2800" dirty="0"/>
          </a:p>
          <a:p>
            <a:r>
              <a:rPr lang="nb-NO" sz="2800" dirty="0" smtClean="0"/>
              <a:t> </a:t>
            </a:r>
            <a:endParaRPr lang="nb-NO" sz="2800" dirty="0"/>
          </a:p>
        </p:txBody>
      </p:sp>
      <p:sp>
        <p:nvSpPr>
          <p:cNvPr id="6" name="Rektangel 5"/>
          <p:cNvSpPr/>
          <p:nvPr/>
        </p:nvSpPr>
        <p:spPr>
          <a:xfrm>
            <a:off x="4427984" y="40770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Antall arbeidsplasser i offentlig og privat sektor i </a:t>
            </a:r>
            <a:r>
              <a:rPr lang="nb-NO" dirty="0" smtClean="0">
                <a:solidFill>
                  <a:srgbClr val="333333"/>
                </a:solidFill>
                <a:latin typeface="Open sans"/>
              </a:rPr>
              <a:t>Haugalandet.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16" y="160020"/>
            <a:ext cx="5377684" cy="384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99376" y="3933056"/>
            <a:ext cx="3940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Relativ utvikling:</a:t>
            </a:r>
          </a:p>
          <a:p>
            <a:r>
              <a:rPr lang="nb-NO" sz="2400" dirty="0" smtClean="0"/>
              <a:t>Ett prosentpoeng bedre vekst enn landet siden 2000.</a:t>
            </a:r>
          </a:p>
          <a:p>
            <a:endParaRPr lang="nb-NO" sz="2400" dirty="0"/>
          </a:p>
          <a:p>
            <a:r>
              <a:rPr lang="nb-NO" sz="2400" dirty="0" smtClean="0"/>
              <a:t>Men svakere vekst enn landet siden 2011.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79512" y="160020"/>
            <a:ext cx="2376264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Arbeidsplasser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79512" y="98072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Indeksert utvikling:</a:t>
            </a:r>
          </a:p>
          <a:p>
            <a:endParaRPr lang="nb-NO" sz="2400" dirty="0"/>
          </a:p>
          <a:p>
            <a:r>
              <a:rPr lang="nb-NO" sz="2400" dirty="0" smtClean="0"/>
              <a:t>Vekst i offentlige arbeidsplasser: 27 %</a:t>
            </a:r>
          </a:p>
          <a:p>
            <a:endParaRPr lang="nb-NO" sz="2400" dirty="0"/>
          </a:p>
          <a:p>
            <a:r>
              <a:rPr lang="nb-NO" sz="2400" dirty="0" smtClean="0"/>
              <a:t>Vekst  i næringslivet: 18 %</a:t>
            </a:r>
            <a:endParaRPr lang="nb-NO" sz="24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"/>
            <a:ext cx="4572000" cy="340614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0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899592" y="314611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Samlet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3956650" y="314611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Næringsliv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7080286" y="314611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Offentlig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50018" y="4005064"/>
            <a:ext cx="3629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Utvikling siste 10 år, sammenliknet med andre regioner</a:t>
            </a:r>
            <a:endParaRPr lang="nb-NO" sz="2800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36" y="-12846"/>
            <a:ext cx="3438377" cy="314611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62" y="13310"/>
            <a:ext cx="3424338" cy="313326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4"/>
            <a:ext cx="3438884" cy="314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995936" y="40997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Prosentvis vekst i antall lønnstakere siden samme kvartal året før.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79512" y="160020"/>
            <a:ext cx="2376264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Arbeidsplasser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79512" y="1052736"/>
            <a:ext cx="3096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Koronafallet:</a:t>
            </a:r>
          </a:p>
          <a:p>
            <a:endParaRPr lang="nb-NO" sz="2400" dirty="0"/>
          </a:p>
          <a:p>
            <a:r>
              <a:rPr lang="nb-NO" sz="2400" dirty="0" smtClean="0"/>
              <a:t>Sterk fall i årsveksten i antall arbeidsplasser i landet.</a:t>
            </a:r>
          </a:p>
          <a:p>
            <a:endParaRPr lang="nb-NO" sz="2400" dirty="0"/>
          </a:p>
          <a:p>
            <a:r>
              <a:rPr lang="nb-NO" sz="2400" dirty="0" smtClean="0"/>
              <a:t>Omtrent samme fall på Haugalandet som i resten av landet.</a:t>
            </a:r>
            <a:endParaRPr lang="nb-NO" sz="24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66" y="0"/>
            <a:ext cx="5423634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17" y="0"/>
            <a:ext cx="5586965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9512" y="160020"/>
            <a:ext cx="2376264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Arbeidsplasser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79512" y="105273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Koronafallet: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9109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4750138" y="5013176"/>
            <a:ext cx="42863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/>
              </a:rPr>
              <a:t>Lokaliseringskvotienter i 2019 for ulike bransjer i </a:t>
            </a:r>
            <a:r>
              <a:rPr lang="nb-NO" dirty="0" smtClean="0">
                <a:solidFill>
                  <a:srgbClr val="333333"/>
                </a:solidFill>
                <a:latin typeface="Open sans"/>
              </a:rPr>
              <a:t>Haugalandet </a:t>
            </a:r>
            <a:r>
              <a:rPr lang="nb-NO" dirty="0">
                <a:solidFill>
                  <a:srgbClr val="333333"/>
                </a:solidFill>
                <a:latin typeface="Open sans"/>
              </a:rPr>
              <a:t>sammenliknet med 2009.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79512" y="160020"/>
            <a:ext cx="3816424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Arbeidsplasser - struktur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79512" y="1052736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Haugalandet har en stor andel arbeidsplasser i bransjer som:</a:t>
            </a:r>
          </a:p>
          <a:p>
            <a:endParaRPr lang="nb-NO" sz="2400" dirty="0"/>
          </a:p>
          <a:p>
            <a:pPr marL="457200" indent="-457200">
              <a:buFont typeface="+mj-lt"/>
              <a:buAutoNum type="arabicPeriod"/>
            </a:pPr>
            <a:r>
              <a:rPr lang="nb-NO" sz="2400" dirty="0" smtClean="0">
                <a:solidFill>
                  <a:srgbClr val="C00000"/>
                </a:solidFill>
              </a:rPr>
              <a:t>Oljeplattformer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dirty="0" smtClean="0">
                <a:solidFill>
                  <a:srgbClr val="C00000"/>
                </a:solidFill>
              </a:rPr>
              <a:t>Prosessindustri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dirty="0" smtClean="0">
                <a:solidFill>
                  <a:srgbClr val="0070C0"/>
                </a:solidFill>
              </a:rPr>
              <a:t>Olje og gass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dirty="0" smtClean="0">
                <a:solidFill>
                  <a:srgbClr val="0070C0"/>
                </a:solidFill>
              </a:rPr>
              <a:t>Fiske og havbruk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dirty="0" smtClean="0">
                <a:solidFill>
                  <a:srgbClr val="C00000"/>
                </a:solidFill>
              </a:rPr>
              <a:t>Øvrig verkstedindustri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dirty="0" smtClean="0">
                <a:solidFill>
                  <a:srgbClr val="C00000"/>
                </a:solidFill>
              </a:rPr>
              <a:t>Elproduksjon</a:t>
            </a:r>
          </a:p>
          <a:p>
            <a:pPr marL="457200" indent="-457200">
              <a:buFont typeface="+mj-lt"/>
              <a:buAutoNum type="arabicPeriod"/>
            </a:pPr>
            <a:endParaRPr lang="nb-NO" sz="2400" dirty="0" smtClean="0">
              <a:solidFill>
                <a:srgbClr val="0070C0"/>
              </a:solidFill>
            </a:endParaRPr>
          </a:p>
          <a:p>
            <a:r>
              <a:rPr lang="nb-NO" sz="2400" dirty="0" smtClean="0"/>
              <a:t>Haugalandet har mye basisnæringer. 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2008"/>
            <a:ext cx="4311665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Telemarksforsking">
      <a:dk1>
        <a:sysClr val="windowText" lastClr="000000"/>
      </a:dk1>
      <a:lt1>
        <a:sysClr val="window" lastClr="FFFFFF"/>
      </a:lt1>
      <a:dk2>
        <a:srgbClr val="C0C1BF"/>
      </a:dk2>
      <a:lt2>
        <a:srgbClr val="EFEEED"/>
      </a:lt2>
      <a:accent1>
        <a:srgbClr val="9CBA72"/>
      </a:accent1>
      <a:accent2>
        <a:srgbClr val="9CBA72"/>
      </a:accent2>
      <a:accent3>
        <a:srgbClr val="3C3C3B"/>
      </a:accent3>
      <a:accent4>
        <a:srgbClr val="636463"/>
      </a:accent4>
      <a:accent5>
        <a:srgbClr val="8D8E8D"/>
      </a:accent5>
      <a:accent6>
        <a:srgbClr val="C0C1BF"/>
      </a:accent6>
      <a:hlink>
        <a:srgbClr val="951D26"/>
      </a:hlink>
      <a:folHlink>
        <a:srgbClr val="951D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CBA7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TF-Powerpoint</Template>
  <TotalTime>6396</TotalTime>
  <Words>932</Words>
  <Application>Microsoft Office PowerPoint</Application>
  <PresentationFormat>Skjermfremvisning (4:3)</PresentationFormat>
  <Paragraphs>178</Paragraphs>
  <Slides>32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7" baseType="lpstr">
      <vt:lpstr>Arial</vt:lpstr>
      <vt:lpstr>Calibri</vt:lpstr>
      <vt:lpstr>Georgia</vt:lpstr>
      <vt:lpstr>Open sans</vt:lpstr>
      <vt:lpstr>Office-tema</vt:lpstr>
      <vt:lpstr>Haugalandet Utvikling, attraktivitet og framtidsutsikter</vt:lpstr>
      <vt:lpstr>PowerPoint-presentasjon</vt:lpstr>
      <vt:lpstr>Arbeidsplasser og næringsattraktivitet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Befolkningsutvikling og bostedsattraktivitet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Framtidsutsikter og scenarier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USN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Utfordringer og muligheter i Telemark/Vestfold</dc:title>
  <dc:creator>Knut S. Vareide</dc:creator>
  <cp:lastModifiedBy>Knut S. Vareide</cp:lastModifiedBy>
  <cp:revision>331</cp:revision>
  <dcterms:created xsi:type="dcterms:W3CDTF">2018-10-12T08:52:44Z</dcterms:created>
  <dcterms:modified xsi:type="dcterms:W3CDTF">2020-10-28T06:21:41Z</dcterms:modified>
</cp:coreProperties>
</file>